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73" r:id="rId4"/>
    <p:sldId id="283" r:id="rId5"/>
    <p:sldId id="274" r:id="rId6"/>
    <p:sldId id="284" r:id="rId7"/>
    <p:sldId id="275" r:id="rId8"/>
    <p:sldId id="285" r:id="rId9"/>
    <p:sldId id="276" r:id="rId10"/>
    <p:sldId id="286" r:id="rId11"/>
    <p:sldId id="277" r:id="rId12"/>
    <p:sldId id="287" r:id="rId13"/>
    <p:sldId id="278" r:id="rId14"/>
    <p:sldId id="281" r:id="rId15"/>
    <p:sldId id="27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649-C6A7-4443-A557-610C5C53EAB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632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649-C6A7-4443-A557-610C5C53EAB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584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649-C6A7-4443-A557-610C5C53EAB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0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649-C6A7-4443-A557-610C5C53EAB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61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649-C6A7-4443-A557-610C5C53EAB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344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649-C6A7-4443-A557-610C5C53EAB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551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649-C6A7-4443-A557-610C5C53EAB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222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649-C6A7-4443-A557-610C5C53EAB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721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649-C6A7-4443-A557-610C5C53EAB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504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649-C6A7-4443-A557-610C5C53EAB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028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649-C6A7-4443-A557-610C5C53EAB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259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41649-C6A7-4443-A557-610C5C53EAB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45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Conditions for </a:t>
            </a:r>
            <a:r>
              <a:rPr lang="en-US" dirty="0" smtClean="0"/>
              <a:t>Partnership</a:t>
            </a:r>
            <a:r>
              <a:rPr lang="en-US" dirty="0"/>
              <a:t>: </a:t>
            </a:r>
            <a:r>
              <a:rPr lang="en-US" dirty="0" smtClean="0"/>
              <a:t>Contribution from Catholic Social Teaching</a:t>
            </a:r>
            <a:endParaRPr lang="en-US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en-US" dirty="0" smtClean="0"/>
              <a:t>Paul Tighe</a:t>
            </a:r>
          </a:p>
          <a:p>
            <a:pPr algn="l"/>
            <a:r>
              <a:rPr lang="en-US" dirty="0"/>
              <a:t>Religions and the Sustainable Development Goals </a:t>
            </a:r>
            <a:endParaRPr lang="en-US" dirty="0" smtClean="0"/>
          </a:p>
          <a:p>
            <a:pPr algn="l"/>
            <a:r>
              <a:rPr lang="en-US" dirty="0" smtClean="0"/>
              <a:t>Rome, 8</a:t>
            </a:r>
            <a:r>
              <a:rPr lang="en-US" baseline="30000" dirty="0" smtClean="0"/>
              <a:t>th</a:t>
            </a:r>
            <a:r>
              <a:rPr lang="en-US" dirty="0" smtClean="0"/>
              <a:t> March 2019</a:t>
            </a:r>
          </a:p>
        </p:txBody>
      </p:sp>
    </p:spTree>
    <p:extLst>
      <p:ext uri="{BB962C8B-B14F-4D97-AF65-F5344CB8AC3E}">
        <p14:creationId xmlns:p14="http://schemas.microsoft.com/office/powerpoint/2010/main" val="276392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Human Potential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9018" y="1600200"/>
            <a:ext cx="4525963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668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Understanding Human Potential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Faith and Reason</a:t>
            </a:r>
          </a:p>
          <a:p>
            <a:r>
              <a:rPr lang="en-IE" dirty="0" smtClean="0"/>
              <a:t>Science – celebration</a:t>
            </a:r>
          </a:p>
          <a:p>
            <a:r>
              <a:rPr lang="en-IE" dirty="0" smtClean="0"/>
              <a:t>Technocratic paradigm (</a:t>
            </a:r>
            <a:r>
              <a:rPr lang="en-IE" i="1" dirty="0" smtClean="0"/>
              <a:t>reductionist – epistemology, dualism, commercial</a:t>
            </a:r>
            <a:r>
              <a:rPr lang="en-IE" dirty="0" smtClean="0"/>
              <a:t>)</a:t>
            </a:r>
          </a:p>
          <a:p>
            <a:r>
              <a:rPr lang="en-IE" dirty="0" smtClean="0"/>
              <a:t>Cultural ecology</a:t>
            </a:r>
          </a:p>
          <a:p>
            <a:r>
              <a:rPr lang="en-IE" dirty="0" smtClean="0"/>
              <a:t>Arts – aesthetic education and empathy (</a:t>
            </a:r>
            <a:r>
              <a:rPr lang="en-IE" i="1" dirty="0" smtClean="0"/>
              <a:t>visual and narrative arts</a:t>
            </a:r>
            <a:r>
              <a:rPr lang="en-IE" dirty="0" smtClean="0"/>
              <a:t>)</a:t>
            </a:r>
          </a:p>
          <a:p>
            <a:r>
              <a:rPr lang="en-IE" dirty="0" smtClean="0"/>
              <a:t>Service – learning habits, finding self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44426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Digital World</a:t>
            </a:r>
            <a:endParaRPr lang="it-IT" dirty="0"/>
          </a:p>
        </p:txBody>
      </p:sp>
      <p:pic>
        <p:nvPicPr>
          <p:cNvPr id="7170" name="Picture 2" descr="Image result for digital worl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1753394"/>
            <a:ext cx="7505700" cy="421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4989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Dialogue in a digital world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 smtClean="0"/>
              <a:t>Beyond optimism – human achievement, network of people</a:t>
            </a:r>
          </a:p>
          <a:p>
            <a:r>
              <a:rPr lang="en-IE" dirty="0" smtClean="0"/>
              <a:t>Polarization – media, </a:t>
            </a:r>
            <a:r>
              <a:rPr lang="en-IE" dirty="0" smtClean="0"/>
              <a:t>public, be present</a:t>
            </a:r>
            <a:endParaRPr lang="en-IE" dirty="0" smtClean="0"/>
          </a:p>
          <a:p>
            <a:r>
              <a:rPr lang="en-IE" dirty="0" smtClean="0"/>
              <a:t>Education – listening, reflection, discernment, intentionality and attentiveness (slow)</a:t>
            </a:r>
          </a:p>
          <a:p>
            <a:r>
              <a:rPr lang="en-IE" dirty="0" smtClean="0"/>
              <a:t>Humanities – </a:t>
            </a:r>
            <a:r>
              <a:rPr lang="en-IE" dirty="0" err="1" smtClean="0"/>
              <a:t>Hochschild</a:t>
            </a:r>
            <a:r>
              <a:rPr lang="en-IE" dirty="0" smtClean="0"/>
              <a:t> (</a:t>
            </a:r>
            <a:r>
              <a:rPr lang="en-IE" i="1" dirty="0" smtClean="0"/>
              <a:t>deep truths</a:t>
            </a:r>
            <a:r>
              <a:rPr lang="en-IE" dirty="0" smtClean="0"/>
              <a:t>), </a:t>
            </a:r>
            <a:r>
              <a:rPr lang="en-IE" dirty="0" err="1" smtClean="0"/>
              <a:t>Turkle</a:t>
            </a:r>
            <a:r>
              <a:rPr lang="en-IE" dirty="0" smtClean="0"/>
              <a:t> (</a:t>
            </a:r>
            <a:r>
              <a:rPr lang="en-IE" i="1" dirty="0" smtClean="0"/>
              <a:t>reclaiming conversation), </a:t>
            </a:r>
            <a:r>
              <a:rPr lang="en-IE" dirty="0" err="1" smtClean="0"/>
              <a:t>Sunstein</a:t>
            </a:r>
            <a:r>
              <a:rPr lang="en-IE" dirty="0" smtClean="0"/>
              <a:t> (</a:t>
            </a:r>
            <a:r>
              <a:rPr lang="en-IE" i="1" dirty="0" smtClean="0"/>
              <a:t>democracy divided</a:t>
            </a:r>
            <a:r>
              <a:rPr lang="en-IE" dirty="0" smtClean="0"/>
              <a:t>)</a:t>
            </a:r>
          </a:p>
          <a:p>
            <a:r>
              <a:rPr lang="en-IE" dirty="0" smtClean="0"/>
              <a:t>Visual – new forms of literacy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33666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Dialogue as a commitment </a:t>
            </a:r>
            <a:endParaRPr lang="it-IT" dirty="0"/>
          </a:p>
        </p:txBody>
      </p:sp>
      <p:pic>
        <p:nvPicPr>
          <p:cNvPr id="4" name="Picture 2" descr="Image result for pope francis in lesbo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922" y="1600200"/>
            <a:ext cx="8046156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718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Dialogue as a commitment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Other – proximity </a:t>
            </a:r>
            <a:r>
              <a:rPr lang="en-IE" i="1" dirty="0" smtClean="0"/>
              <a:t>(love and hope)</a:t>
            </a:r>
            <a:r>
              <a:rPr lang="en-IE" dirty="0" smtClean="0"/>
              <a:t> or distance (</a:t>
            </a:r>
            <a:r>
              <a:rPr lang="en-IE" i="1" dirty="0" smtClean="0"/>
              <a:t>fear and hate</a:t>
            </a:r>
            <a:r>
              <a:rPr lang="en-IE" dirty="0" smtClean="0"/>
              <a:t>)</a:t>
            </a:r>
          </a:p>
          <a:p>
            <a:r>
              <a:rPr lang="en-IE" dirty="0" smtClean="0"/>
              <a:t>Diversity – richness, </a:t>
            </a:r>
            <a:r>
              <a:rPr lang="en-IE" dirty="0" smtClean="0"/>
              <a:t>learn, incremental</a:t>
            </a:r>
            <a:endParaRPr lang="en-IE" dirty="0" smtClean="0"/>
          </a:p>
          <a:p>
            <a:r>
              <a:rPr lang="en-IE" dirty="0" smtClean="0"/>
              <a:t>Faith communities – empowering leadership, </a:t>
            </a:r>
            <a:r>
              <a:rPr lang="en-IE" i="1" dirty="0" smtClean="0"/>
              <a:t>constituency for positivity</a:t>
            </a:r>
          </a:p>
          <a:p>
            <a:r>
              <a:rPr lang="en-IE" dirty="0" smtClean="0"/>
              <a:t>Conversion – motivation, stories, anti-myths</a:t>
            </a:r>
          </a:p>
          <a:p>
            <a:r>
              <a:rPr lang="en-IE" dirty="0" smtClean="0"/>
              <a:t>Contemplation – joyful mystery, gratitude</a:t>
            </a:r>
          </a:p>
          <a:p>
            <a:r>
              <a:rPr lang="en-IE" dirty="0" err="1" smtClean="0"/>
              <a:t>Welby</a:t>
            </a:r>
            <a:r>
              <a:rPr lang="en-IE" dirty="0" smtClean="0"/>
              <a:t> and Sacks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47360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Council for Culture</a:t>
            </a:r>
            <a:endParaRPr lang="it-IT" dirty="0"/>
          </a:p>
        </p:txBody>
      </p:sp>
      <p:pic>
        <p:nvPicPr>
          <p:cNvPr id="5122" name="Picture 2" descr="Image result for courtyard of the gentile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88840"/>
            <a:ext cx="3744416" cy="3871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6200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Introduction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Pontifical </a:t>
            </a:r>
            <a:r>
              <a:rPr lang="en-IE" dirty="0"/>
              <a:t>C</a:t>
            </a:r>
            <a:r>
              <a:rPr lang="en-IE" dirty="0" smtClean="0"/>
              <a:t>ouncil for Culture (Dialogue with non-believers</a:t>
            </a:r>
            <a:r>
              <a:rPr lang="en-IE" dirty="0" smtClean="0"/>
              <a:t>), </a:t>
            </a:r>
            <a:r>
              <a:rPr lang="en-IE" i="1" dirty="0" smtClean="0"/>
              <a:t>encounter</a:t>
            </a:r>
            <a:endParaRPr lang="en-IE" i="1" dirty="0" smtClean="0"/>
          </a:p>
          <a:p>
            <a:r>
              <a:rPr lang="en-IE" dirty="0" smtClean="0"/>
              <a:t>Cardinal </a:t>
            </a:r>
            <a:r>
              <a:rPr lang="en-IE" dirty="0" err="1" smtClean="0"/>
              <a:t>Ravasi</a:t>
            </a:r>
            <a:r>
              <a:rPr lang="en-IE" dirty="0" smtClean="0"/>
              <a:t> – philologist (</a:t>
            </a:r>
            <a:r>
              <a:rPr lang="en-IE" i="1" dirty="0" err="1" smtClean="0"/>
              <a:t>dia</a:t>
            </a:r>
            <a:r>
              <a:rPr lang="en-IE" i="1" dirty="0" smtClean="0"/>
              <a:t> </a:t>
            </a:r>
            <a:r>
              <a:rPr lang="en-IE" i="1" dirty="0" err="1" smtClean="0"/>
              <a:t>logoi</a:t>
            </a:r>
            <a:r>
              <a:rPr lang="en-IE" i="1" dirty="0" smtClean="0"/>
              <a:t>) </a:t>
            </a:r>
          </a:p>
          <a:p>
            <a:r>
              <a:rPr lang="en-IE" dirty="0" smtClean="0"/>
              <a:t>Encounter and deepen (</a:t>
            </a:r>
            <a:r>
              <a:rPr lang="en-IE" i="1" dirty="0" smtClean="0"/>
              <a:t>deep conversations</a:t>
            </a:r>
            <a:r>
              <a:rPr lang="en-IE" dirty="0" smtClean="0"/>
              <a:t>)</a:t>
            </a:r>
          </a:p>
          <a:p>
            <a:r>
              <a:rPr lang="en-IE" dirty="0" smtClean="0"/>
              <a:t>Condition for partnership</a:t>
            </a:r>
          </a:p>
          <a:p>
            <a:r>
              <a:rPr lang="en-IE" dirty="0" smtClean="0"/>
              <a:t>Contribution from Catholic Social Teaching – </a:t>
            </a:r>
            <a:r>
              <a:rPr lang="en-IE" dirty="0" smtClean="0"/>
              <a:t>dialogical by nature </a:t>
            </a:r>
            <a:r>
              <a:rPr lang="en-IE" dirty="0" smtClean="0"/>
              <a:t>and </a:t>
            </a:r>
            <a:r>
              <a:rPr lang="en-IE" dirty="0" smtClean="0"/>
              <a:t>methodology </a:t>
            </a:r>
            <a:endParaRPr lang="en-IE" dirty="0" smtClean="0"/>
          </a:p>
          <a:p>
            <a:r>
              <a:rPr lang="en-IE" dirty="0" smtClean="0"/>
              <a:t>Specific insights – driver of engagement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67359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Church and World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0" y="1834356"/>
            <a:ext cx="5715000" cy="405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15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Church and World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Church cares for world – offers (</a:t>
            </a:r>
            <a:r>
              <a:rPr lang="en-IE" i="1" dirty="0" smtClean="0"/>
              <a:t>God’s love for all, human worth, solidarity and communion</a:t>
            </a:r>
            <a:r>
              <a:rPr lang="en-IE" dirty="0" smtClean="0"/>
              <a:t>) </a:t>
            </a:r>
            <a:r>
              <a:rPr lang="en-IE" b="1" dirty="0" smtClean="0"/>
              <a:t>and receives </a:t>
            </a:r>
            <a:r>
              <a:rPr lang="en-IE" i="1" dirty="0" smtClean="0"/>
              <a:t>(bi-directional learning)</a:t>
            </a:r>
            <a:endParaRPr lang="en-IE" b="1" dirty="0" smtClean="0"/>
          </a:p>
          <a:p>
            <a:r>
              <a:rPr lang="en-IE" dirty="0" smtClean="0"/>
              <a:t>Pilgrim Church – journeys with, shares concerns, goes </a:t>
            </a:r>
            <a:r>
              <a:rPr lang="en-IE" dirty="0" smtClean="0"/>
              <a:t>beyond itself</a:t>
            </a:r>
            <a:endParaRPr lang="en-IE" dirty="0" smtClean="0"/>
          </a:p>
          <a:p>
            <a:r>
              <a:rPr lang="en-IE" dirty="0" smtClean="0"/>
              <a:t>Unity of human family – sons and daughters</a:t>
            </a:r>
          </a:p>
          <a:p>
            <a:r>
              <a:rPr lang="en-IE" dirty="0" smtClean="0"/>
              <a:t>Common Home – build together, inequality (</a:t>
            </a:r>
            <a:r>
              <a:rPr lang="en-IE" i="1" dirty="0" smtClean="0"/>
              <a:t>material, democratic, destiny - meritocracy</a:t>
            </a:r>
            <a:r>
              <a:rPr lang="en-IE" dirty="0" smtClean="0"/>
              <a:t>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16516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Dialogical</a:t>
            </a:r>
            <a:endParaRPr lang="it-IT" dirty="0"/>
          </a:p>
        </p:txBody>
      </p:sp>
      <p:pic>
        <p:nvPicPr>
          <p:cNvPr id="6146" name="Picture 2" descr="Image result for dialogu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3218" y="1600200"/>
            <a:ext cx="6037563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3321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CST - Dialogical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Evolving – work in progress, not static</a:t>
            </a:r>
            <a:endParaRPr lang="en-IE" dirty="0" smtClean="0"/>
          </a:p>
          <a:p>
            <a:r>
              <a:rPr lang="en-IE" dirty="0" smtClean="0"/>
              <a:t>Complexity (inter-linked) – inter-disciplinary</a:t>
            </a:r>
          </a:p>
          <a:p>
            <a:r>
              <a:rPr lang="en-IE" dirty="0" smtClean="0"/>
              <a:t>Cultures and traditions – </a:t>
            </a:r>
            <a:r>
              <a:rPr lang="en-IE" i="1" dirty="0" smtClean="0"/>
              <a:t>wisdom/values</a:t>
            </a:r>
          </a:p>
          <a:p>
            <a:r>
              <a:rPr lang="en-IE" dirty="0" smtClean="0"/>
              <a:t>Inclusivity – need for range of voices (</a:t>
            </a:r>
            <a:r>
              <a:rPr lang="en-IE" dirty="0" err="1" smtClean="0"/>
              <a:t>logoi</a:t>
            </a:r>
            <a:r>
              <a:rPr lang="en-IE" dirty="0" smtClean="0"/>
              <a:t>)</a:t>
            </a:r>
          </a:p>
          <a:p>
            <a:r>
              <a:rPr lang="en-IE" dirty="0" smtClean="0"/>
              <a:t>Action (chapter 5, </a:t>
            </a:r>
            <a:r>
              <a:rPr lang="en-IE" dirty="0" err="1" smtClean="0"/>
              <a:t>Laudato</a:t>
            </a:r>
            <a:r>
              <a:rPr lang="en-IE" dirty="0" smtClean="0"/>
              <a:t> Si) - dialogues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4488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Human flourishing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9018" y="1600200"/>
            <a:ext cx="4525963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975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Human flourishing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 smtClean="0"/>
              <a:t>Searching for truth together – rooted in human nature (</a:t>
            </a:r>
            <a:r>
              <a:rPr lang="en-IE" i="1" dirty="0" smtClean="0"/>
              <a:t>image and likeness</a:t>
            </a:r>
            <a:r>
              <a:rPr lang="en-IE" dirty="0" smtClean="0"/>
              <a:t>)</a:t>
            </a:r>
          </a:p>
          <a:p>
            <a:r>
              <a:rPr lang="en-IE" dirty="0" smtClean="0"/>
              <a:t>Objectivity – what enriches? </a:t>
            </a:r>
            <a:r>
              <a:rPr lang="en-IE" dirty="0"/>
              <a:t>w</a:t>
            </a:r>
            <a:r>
              <a:rPr lang="en-IE" dirty="0" smtClean="0"/>
              <a:t>hat destroys?</a:t>
            </a:r>
          </a:p>
          <a:p>
            <a:r>
              <a:rPr lang="en-IE" dirty="0" smtClean="0"/>
              <a:t>Natural moral law – method, open but needs to be inclusive and adequate</a:t>
            </a:r>
          </a:p>
          <a:p>
            <a:r>
              <a:rPr lang="en-IE" dirty="0" smtClean="0"/>
              <a:t>Limitations – essentialist, western, male (</a:t>
            </a:r>
            <a:r>
              <a:rPr lang="en-IE" i="1" dirty="0" smtClean="0"/>
              <a:t>8</a:t>
            </a:r>
            <a:r>
              <a:rPr lang="en-IE" i="1" baseline="30000" dirty="0" smtClean="0"/>
              <a:t>th</a:t>
            </a:r>
            <a:r>
              <a:rPr lang="en-IE" i="1" dirty="0" smtClean="0"/>
              <a:t> March, silence not consensus</a:t>
            </a:r>
            <a:r>
              <a:rPr lang="en-IE" dirty="0" smtClean="0"/>
              <a:t>), generational</a:t>
            </a:r>
          </a:p>
          <a:p>
            <a:r>
              <a:rPr lang="en-IE" dirty="0" smtClean="0"/>
              <a:t>Human rights discourse – dignity, </a:t>
            </a:r>
            <a:r>
              <a:rPr lang="en-IE" dirty="0" smtClean="0"/>
              <a:t>worth (</a:t>
            </a:r>
            <a:r>
              <a:rPr lang="en-IE" i="1" dirty="0" smtClean="0"/>
              <a:t>intrinsic, innate, inalienable</a:t>
            </a:r>
            <a:r>
              <a:rPr lang="en-IE" dirty="0" smtClean="0"/>
              <a:t>)</a:t>
            </a:r>
            <a:endParaRPr lang="en-IE" dirty="0" smtClean="0"/>
          </a:p>
          <a:p>
            <a:endParaRPr lang="en-IE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110216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410</Words>
  <Application>Microsoft Office PowerPoint</Application>
  <PresentationFormat>Presentazione su schermo (4:3)</PresentationFormat>
  <Paragraphs>55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8" baseType="lpstr">
      <vt:lpstr>Arial</vt:lpstr>
      <vt:lpstr>Calibri</vt:lpstr>
      <vt:lpstr>Tema di Office</vt:lpstr>
      <vt:lpstr>Conditions for Partnership: Contribution from Catholic Social Teaching</vt:lpstr>
      <vt:lpstr>Council for Culture</vt:lpstr>
      <vt:lpstr>Introduction</vt:lpstr>
      <vt:lpstr>Church and World</vt:lpstr>
      <vt:lpstr>Church and World</vt:lpstr>
      <vt:lpstr>Dialogical</vt:lpstr>
      <vt:lpstr>CST - Dialogical </vt:lpstr>
      <vt:lpstr>Human flourishing</vt:lpstr>
      <vt:lpstr>Human flourishing</vt:lpstr>
      <vt:lpstr>Human Potential</vt:lpstr>
      <vt:lpstr>Understanding Human Potential</vt:lpstr>
      <vt:lpstr>Digital World</vt:lpstr>
      <vt:lpstr>Dialogue in a digital world</vt:lpstr>
      <vt:lpstr>Dialogue as a commitment </vt:lpstr>
      <vt:lpstr>Dialogue as a commitment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Catholic Social Teaching in a Digital Age</dc:title>
  <dc:creator>PTighe</dc:creator>
  <cp:lastModifiedBy>Paul Tighe</cp:lastModifiedBy>
  <cp:revision>36</cp:revision>
  <cp:lastPrinted>2019-03-06T15:20:05Z</cp:lastPrinted>
  <dcterms:created xsi:type="dcterms:W3CDTF">2017-01-24T11:44:51Z</dcterms:created>
  <dcterms:modified xsi:type="dcterms:W3CDTF">2019-03-07T21:54:54Z</dcterms:modified>
</cp:coreProperties>
</file>